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7" r:id="rId5"/>
    <p:sldId id="278" r:id="rId6"/>
    <p:sldId id="281" r:id="rId7"/>
    <p:sldId id="279" r:id="rId8"/>
    <p:sldId id="282" r:id="rId9"/>
    <p:sldId id="283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89611-124E-4414-A35D-0C9C71487104}" v="1" dt="2019-11-11T15:07:35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9D75E-BAFE-4559-95D0-3D9305612A1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B4A521B-E7EF-4F75-A1E5-17D58E7E207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Wat</a:t>
          </a:r>
          <a:r>
            <a:rPr lang="en-US" baseline="0"/>
            <a:t> is het bekendste voorbeeld van Humanisme?</a:t>
          </a:r>
          <a:endParaRPr lang="en-US"/>
        </a:p>
      </dgm:t>
    </dgm:pt>
    <dgm:pt modelId="{6E5DFE73-96DA-4159-BAB1-3DC56E840212}" type="parTrans" cxnId="{D0E6D070-9350-4F4B-8DE3-A10BC678CB6F}">
      <dgm:prSet/>
      <dgm:spPr/>
      <dgm:t>
        <a:bodyPr/>
        <a:lstStyle/>
        <a:p>
          <a:endParaRPr lang="en-US"/>
        </a:p>
      </dgm:t>
    </dgm:pt>
    <dgm:pt modelId="{4F97F9CF-83B8-4F14-9329-0E028CB07A13}" type="sibTrans" cxnId="{D0E6D070-9350-4F4B-8DE3-A10BC678CB6F}">
      <dgm:prSet/>
      <dgm:spPr/>
      <dgm:t>
        <a:bodyPr/>
        <a:lstStyle/>
        <a:p>
          <a:endParaRPr lang="en-US"/>
        </a:p>
      </dgm:t>
    </dgm:pt>
    <dgm:pt modelId="{91F1C6F6-DB88-4BFB-8155-FFFF9B4281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Welke begrippen staan centraal in de positieve psychologie?</a:t>
          </a:r>
        </a:p>
      </dgm:t>
    </dgm:pt>
    <dgm:pt modelId="{2DB7FFA1-A5FB-4B2E-A0C6-5A8AFA863098}" type="parTrans" cxnId="{63674A82-C50B-41E2-A100-E44CCAB19F6B}">
      <dgm:prSet/>
      <dgm:spPr/>
      <dgm:t>
        <a:bodyPr/>
        <a:lstStyle/>
        <a:p>
          <a:endParaRPr lang="en-US"/>
        </a:p>
      </dgm:t>
    </dgm:pt>
    <dgm:pt modelId="{C183B46B-9965-4422-B7EC-A0E542DE0528}" type="sibTrans" cxnId="{63674A82-C50B-41E2-A100-E44CCAB19F6B}">
      <dgm:prSet/>
      <dgm:spPr/>
      <dgm:t>
        <a:bodyPr/>
        <a:lstStyle/>
        <a:p>
          <a:endParaRPr lang="en-US"/>
        </a:p>
      </dgm:t>
    </dgm:pt>
    <dgm:pt modelId="{7252532B-23F7-4454-BA56-AFA42AAFE8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Volgende week: Cognitieve psychologie</a:t>
          </a:r>
          <a:endParaRPr lang="en-US"/>
        </a:p>
      </dgm:t>
    </dgm:pt>
    <dgm:pt modelId="{D4282454-BF4B-4D55-A2E4-DE3546A1FCE8}" type="parTrans" cxnId="{0C582B9B-FF73-4D20-96CE-688996908FD8}">
      <dgm:prSet/>
      <dgm:spPr/>
      <dgm:t>
        <a:bodyPr/>
        <a:lstStyle/>
        <a:p>
          <a:endParaRPr lang="en-US"/>
        </a:p>
      </dgm:t>
    </dgm:pt>
    <dgm:pt modelId="{1D0987CB-2B7F-45E9-B278-CD14E68DC35A}" type="sibTrans" cxnId="{0C582B9B-FF73-4D20-96CE-688996908FD8}">
      <dgm:prSet/>
      <dgm:spPr/>
      <dgm:t>
        <a:bodyPr/>
        <a:lstStyle/>
        <a:p>
          <a:endParaRPr lang="en-US"/>
        </a:p>
      </dgm:t>
    </dgm:pt>
    <dgm:pt modelId="{B71B4F63-CD88-47A3-8BFB-FB5D01071A61}" type="pres">
      <dgm:prSet presAssocID="{D9B9D75E-BAFE-4559-95D0-3D9305612A14}" presName="root" presStyleCnt="0">
        <dgm:presLayoutVars>
          <dgm:dir/>
          <dgm:resizeHandles val="exact"/>
        </dgm:presLayoutVars>
      </dgm:prSet>
      <dgm:spPr/>
    </dgm:pt>
    <dgm:pt modelId="{20C52AA7-A662-465E-AB80-C42909053CEB}" type="pres">
      <dgm:prSet presAssocID="{EB4A521B-E7EF-4F75-A1E5-17D58E7E2075}" presName="compNode" presStyleCnt="0"/>
      <dgm:spPr/>
    </dgm:pt>
    <dgm:pt modelId="{C4D589A7-DD24-42E5-901A-D4F20EEECA0F}" type="pres">
      <dgm:prSet presAssocID="{EB4A521B-E7EF-4F75-A1E5-17D58E7E2075}" presName="iconBgRect" presStyleLbl="bgShp" presStyleIdx="0" presStyleCnt="3"/>
      <dgm:spPr/>
    </dgm:pt>
    <dgm:pt modelId="{FB354C4A-A26A-4BB7-8A0C-9B7D6B6C5116}" type="pres">
      <dgm:prSet presAssocID="{EB4A521B-E7EF-4F75-A1E5-17D58E7E20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25D5D22-5C31-4450-A2B2-161E04EFE4D7}" type="pres">
      <dgm:prSet presAssocID="{EB4A521B-E7EF-4F75-A1E5-17D58E7E2075}" presName="spaceRect" presStyleCnt="0"/>
      <dgm:spPr/>
    </dgm:pt>
    <dgm:pt modelId="{85ADC081-7831-4F69-997D-E1C3FA17C1EC}" type="pres">
      <dgm:prSet presAssocID="{EB4A521B-E7EF-4F75-A1E5-17D58E7E2075}" presName="textRect" presStyleLbl="revTx" presStyleIdx="0" presStyleCnt="3">
        <dgm:presLayoutVars>
          <dgm:chMax val="1"/>
          <dgm:chPref val="1"/>
        </dgm:presLayoutVars>
      </dgm:prSet>
      <dgm:spPr/>
    </dgm:pt>
    <dgm:pt modelId="{5D0AE01B-7FC1-48FC-831F-66E2FC134FCB}" type="pres">
      <dgm:prSet presAssocID="{4F97F9CF-83B8-4F14-9329-0E028CB07A13}" presName="sibTrans" presStyleCnt="0"/>
      <dgm:spPr/>
    </dgm:pt>
    <dgm:pt modelId="{B398A5FE-58A8-4CD2-ADA5-7D747EF98B81}" type="pres">
      <dgm:prSet presAssocID="{91F1C6F6-DB88-4BFB-8155-FFFF9B42812A}" presName="compNode" presStyleCnt="0"/>
      <dgm:spPr/>
    </dgm:pt>
    <dgm:pt modelId="{8905977E-BD57-4FDC-B923-83C741A4BE47}" type="pres">
      <dgm:prSet presAssocID="{91F1C6F6-DB88-4BFB-8155-FFFF9B42812A}" presName="iconBgRect" presStyleLbl="bgShp" presStyleIdx="1" presStyleCnt="3"/>
      <dgm:spPr/>
    </dgm:pt>
    <dgm:pt modelId="{383F3AE3-0F2F-4701-BAC5-3CA1B73D2538}" type="pres">
      <dgm:prSet presAssocID="{91F1C6F6-DB88-4BFB-8155-FFFF9B42812A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3B7DF0D-0C96-4A88-B5A1-631535F40CDC}" type="pres">
      <dgm:prSet presAssocID="{91F1C6F6-DB88-4BFB-8155-FFFF9B42812A}" presName="spaceRect" presStyleCnt="0"/>
      <dgm:spPr/>
    </dgm:pt>
    <dgm:pt modelId="{C94A28ED-2512-4571-B377-EE6060EC8A58}" type="pres">
      <dgm:prSet presAssocID="{91F1C6F6-DB88-4BFB-8155-FFFF9B42812A}" presName="textRect" presStyleLbl="revTx" presStyleIdx="1" presStyleCnt="3">
        <dgm:presLayoutVars>
          <dgm:chMax val="1"/>
          <dgm:chPref val="1"/>
        </dgm:presLayoutVars>
      </dgm:prSet>
      <dgm:spPr/>
    </dgm:pt>
    <dgm:pt modelId="{8DAA55D2-BF5A-4DF9-B48D-6B3081A0D0ED}" type="pres">
      <dgm:prSet presAssocID="{C183B46B-9965-4422-B7EC-A0E542DE0528}" presName="sibTrans" presStyleCnt="0"/>
      <dgm:spPr/>
    </dgm:pt>
    <dgm:pt modelId="{F496DBAB-1D9C-4C4E-91A5-B8A14E2A2A46}" type="pres">
      <dgm:prSet presAssocID="{7252532B-23F7-4454-BA56-AFA42AAFE82B}" presName="compNode" presStyleCnt="0"/>
      <dgm:spPr/>
    </dgm:pt>
    <dgm:pt modelId="{75C01F14-CA1A-48C0-9124-AB300116F9AE}" type="pres">
      <dgm:prSet presAssocID="{7252532B-23F7-4454-BA56-AFA42AAFE82B}" presName="iconBgRect" presStyleLbl="bgShp" presStyleIdx="2" presStyleCnt="3"/>
      <dgm:spPr/>
    </dgm:pt>
    <dgm:pt modelId="{F52A923E-8156-4654-BCCA-6D88607A8124}" type="pres">
      <dgm:prSet presAssocID="{7252532B-23F7-4454-BA56-AFA42AAFE82B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55E52E4-0CD8-4DEB-8BF0-F23FD7AECB4E}" type="pres">
      <dgm:prSet presAssocID="{7252532B-23F7-4454-BA56-AFA42AAFE82B}" presName="spaceRect" presStyleCnt="0"/>
      <dgm:spPr/>
    </dgm:pt>
    <dgm:pt modelId="{023415CF-B0A5-4267-8CA9-66DCB2EEEFC9}" type="pres">
      <dgm:prSet presAssocID="{7252532B-23F7-4454-BA56-AFA42AAFE8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07692E-5AB7-4002-8B34-016A9F17046F}" type="presOf" srcId="{91F1C6F6-DB88-4BFB-8155-FFFF9B42812A}" destId="{C94A28ED-2512-4571-B377-EE6060EC8A58}" srcOrd="0" destOrd="0" presId="urn:microsoft.com/office/officeart/2018/5/layout/IconCircleLabelList"/>
    <dgm:cxn modelId="{D0E6D070-9350-4F4B-8DE3-A10BC678CB6F}" srcId="{D9B9D75E-BAFE-4559-95D0-3D9305612A14}" destId="{EB4A521B-E7EF-4F75-A1E5-17D58E7E2075}" srcOrd="0" destOrd="0" parTransId="{6E5DFE73-96DA-4159-BAB1-3DC56E840212}" sibTransId="{4F97F9CF-83B8-4F14-9329-0E028CB07A13}"/>
    <dgm:cxn modelId="{FBEBCD71-9A4F-47EF-A6A5-1C8F9CAFF008}" type="presOf" srcId="{EB4A521B-E7EF-4F75-A1E5-17D58E7E2075}" destId="{85ADC081-7831-4F69-997D-E1C3FA17C1EC}" srcOrd="0" destOrd="0" presId="urn:microsoft.com/office/officeart/2018/5/layout/IconCircleLabelList"/>
    <dgm:cxn modelId="{5A947E58-20C3-43E7-9FFA-5DFE16C34785}" type="presOf" srcId="{7252532B-23F7-4454-BA56-AFA42AAFE82B}" destId="{023415CF-B0A5-4267-8CA9-66DCB2EEEFC9}" srcOrd="0" destOrd="0" presId="urn:microsoft.com/office/officeart/2018/5/layout/IconCircleLabelList"/>
    <dgm:cxn modelId="{63674A82-C50B-41E2-A100-E44CCAB19F6B}" srcId="{D9B9D75E-BAFE-4559-95D0-3D9305612A14}" destId="{91F1C6F6-DB88-4BFB-8155-FFFF9B42812A}" srcOrd="1" destOrd="0" parTransId="{2DB7FFA1-A5FB-4B2E-A0C6-5A8AFA863098}" sibTransId="{C183B46B-9965-4422-B7EC-A0E542DE0528}"/>
    <dgm:cxn modelId="{0C582B9B-FF73-4D20-96CE-688996908FD8}" srcId="{D9B9D75E-BAFE-4559-95D0-3D9305612A14}" destId="{7252532B-23F7-4454-BA56-AFA42AAFE82B}" srcOrd="2" destOrd="0" parTransId="{D4282454-BF4B-4D55-A2E4-DE3546A1FCE8}" sibTransId="{1D0987CB-2B7F-45E9-B278-CD14E68DC35A}"/>
    <dgm:cxn modelId="{8A9D1EF6-59D4-42B3-B111-10F59B878628}" type="presOf" srcId="{D9B9D75E-BAFE-4559-95D0-3D9305612A14}" destId="{B71B4F63-CD88-47A3-8BFB-FB5D01071A61}" srcOrd="0" destOrd="0" presId="urn:microsoft.com/office/officeart/2018/5/layout/IconCircleLabelList"/>
    <dgm:cxn modelId="{EFF35B64-46E0-4CC5-BB47-3BDA17B29882}" type="presParOf" srcId="{B71B4F63-CD88-47A3-8BFB-FB5D01071A61}" destId="{20C52AA7-A662-465E-AB80-C42909053CEB}" srcOrd="0" destOrd="0" presId="urn:microsoft.com/office/officeart/2018/5/layout/IconCircleLabelList"/>
    <dgm:cxn modelId="{E0A68D55-E486-48AB-9386-3A902DECAB4E}" type="presParOf" srcId="{20C52AA7-A662-465E-AB80-C42909053CEB}" destId="{C4D589A7-DD24-42E5-901A-D4F20EEECA0F}" srcOrd="0" destOrd="0" presId="urn:microsoft.com/office/officeart/2018/5/layout/IconCircleLabelList"/>
    <dgm:cxn modelId="{CAF6AD64-ECB0-437A-9FEF-FF731BA18CA8}" type="presParOf" srcId="{20C52AA7-A662-465E-AB80-C42909053CEB}" destId="{FB354C4A-A26A-4BB7-8A0C-9B7D6B6C5116}" srcOrd="1" destOrd="0" presId="urn:microsoft.com/office/officeart/2018/5/layout/IconCircleLabelList"/>
    <dgm:cxn modelId="{ED9508ED-DA9F-4FE6-90D0-350B80C04B37}" type="presParOf" srcId="{20C52AA7-A662-465E-AB80-C42909053CEB}" destId="{825D5D22-5C31-4450-A2B2-161E04EFE4D7}" srcOrd="2" destOrd="0" presId="urn:microsoft.com/office/officeart/2018/5/layout/IconCircleLabelList"/>
    <dgm:cxn modelId="{36DA0377-1088-450F-969F-4BB220C523BB}" type="presParOf" srcId="{20C52AA7-A662-465E-AB80-C42909053CEB}" destId="{85ADC081-7831-4F69-997D-E1C3FA17C1EC}" srcOrd="3" destOrd="0" presId="urn:microsoft.com/office/officeart/2018/5/layout/IconCircleLabelList"/>
    <dgm:cxn modelId="{F7B75210-ABCA-4291-80D4-F10B88915DA0}" type="presParOf" srcId="{B71B4F63-CD88-47A3-8BFB-FB5D01071A61}" destId="{5D0AE01B-7FC1-48FC-831F-66E2FC134FCB}" srcOrd="1" destOrd="0" presId="urn:microsoft.com/office/officeart/2018/5/layout/IconCircleLabelList"/>
    <dgm:cxn modelId="{A803AB5D-75BC-407B-ABD2-137EDB46934D}" type="presParOf" srcId="{B71B4F63-CD88-47A3-8BFB-FB5D01071A61}" destId="{B398A5FE-58A8-4CD2-ADA5-7D747EF98B81}" srcOrd="2" destOrd="0" presId="urn:microsoft.com/office/officeart/2018/5/layout/IconCircleLabelList"/>
    <dgm:cxn modelId="{F32C0DFE-D147-4A31-96FE-0AF4188647FC}" type="presParOf" srcId="{B398A5FE-58A8-4CD2-ADA5-7D747EF98B81}" destId="{8905977E-BD57-4FDC-B923-83C741A4BE47}" srcOrd="0" destOrd="0" presId="urn:microsoft.com/office/officeart/2018/5/layout/IconCircleLabelList"/>
    <dgm:cxn modelId="{6EE18FE0-4046-43D8-BFA0-9DD281D1168B}" type="presParOf" srcId="{B398A5FE-58A8-4CD2-ADA5-7D747EF98B81}" destId="{383F3AE3-0F2F-4701-BAC5-3CA1B73D2538}" srcOrd="1" destOrd="0" presId="urn:microsoft.com/office/officeart/2018/5/layout/IconCircleLabelList"/>
    <dgm:cxn modelId="{537C2A6E-D453-41F3-AC2C-40745B0F16A0}" type="presParOf" srcId="{B398A5FE-58A8-4CD2-ADA5-7D747EF98B81}" destId="{43B7DF0D-0C96-4A88-B5A1-631535F40CDC}" srcOrd="2" destOrd="0" presId="urn:microsoft.com/office/officeart/2018/5/layout/IconCircleLabelList"/>
    <dgm:cxn modelId="{B867D53D-E54B-4BA2-8856-9D674AADBF5D}" type="presParOf" srcId="{B398A5FE-58A8-4CD2-ADA5-7D747EF98B81}" destId="{C94A28ED-2512-4571-B377-EE6060EC8A58}" srcOrd="3" destOrd="0" presId="urn:microsoft.com/office/officeart/2018/5/layout/IconCircleLabelList"/>
    <dgm:cxn modelId="{D015CE1F-6881-4507-84B1-F4B4E62A3CD2}" type="presParOf" srcId="{B71B4F63-CD88-47A3-8BFB-FB5D01071A61}" destId="{8DAA55D2-BF5A-4DF9-B48D-6B3081A0D0ED}" srcOrd="3" destOrd="0" presId="urn:microsoft.com/office/officeart/2018/5/layout/IconCircleLabelList"/>
    <dgm:cxn modelId="{656DBF71-063B-49FD-83D5-E9D76B19F4E8}" type="presParOf" srcId="{B71B4F63-CD88-47A3-8BFB-FB5D01071A61}" destId="{F496DBAB-1D9C-4C4E-91A5-B8A14E2A2A46}" srcOrd="4" destOrd="0" presId="urn:microsoft.com/office/officeart/2018/5/layout/IconCircleLabelList"/>
    <dgm:cxn modelId="{F5E06990-FD03-4303-B592-DCF74D02B585}" type="presParOf" srcId="{F496DBAB-1D9C-4C4E-91A5-B8A14E2A2A46}" destId="{75C01F14-CA1A-48C0-9124-AB300116F9AE}" srcOrd="0" destOrd="0" presId="urn:microsoft.com/office/officeart/2018/5/layout/IconCircleLabelList"/>
    <dgm:cxn modelId="{2F067ECB-F2DE-41D4-8A61-B8267DD4F5BC}" type="presParOf" srcId="{F496DBAB-1D9C-4C4E-91A5-B8A14E2A2A46}" destId="{F52A923E-8156-4654-BCCA-6D88607A8124}" srcOrd="1" destOrd="0" presId="urn:microsoft.com/office/officeart/2018/5/layout/IconCircleLabelList"/>
    <dgm:cxn modelId="{3B5B384A-C678-4649-AAC6-9DB48BD9E486}" type="presParOf" srcId="{F496DBAB-1D9C-4C4E-91A5-B8A14E2A2A46}" destId="{F55E52E4-0CD8-4DEB-8BF0-F23FD7AECB4E}" srcOrd="2" destOrd="0" presId="urn:microsoft.com/office/officeart/2018/5/layout/IconCircleLabelList"/>
    <dgm:cxn modelId="{2B1C221C-4D05-44DB-A280-2CE8BD3D3809}" type="presParOf" srcId="{F496DBAB-1D9C-4C4E-91A5-B8A14E2A2A46}" destId="{023415CF-B0A5-4267-8CA9-66DCB2EEEF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589A7-DD24-42E5-901A-D4F20EEECA0F}">
      <dsp:nvSpPr>
        <dsp:cNvPr id="0" name=""/>
        <dsp:cNvSpPr/>
      </dsp:nvSpPr>
      <dsp:spPr>
        <a:xfrm>
          <a:off x="1210321" y="11687"/>
          <a:ext cx="1132312" cy="1132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54C4A-A26A-4BB7-8A0C-9B7D6B6C5116}">
      <dsp:nvSpPr>
        <dsp:cNvPr id="0" name=""/>
        <dsp:cNvSpPr/>
      </dsp:nvSpPr>
      <dsp:spPr>
        <a:xfrm>
          <a:off x="1451634" y="252999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DC081-7831-4F69-997D-E1C3FA17C1EC}">
      <dsp:nvSpPr>
        <dsp:cNvPr id="0" name=""/>
        <dsp:cNvSpPr/>
      </dsp:nvSpPr>
      <dsp:spPr>
        <a:xfrm>
          <a:off x="848353" y="1496687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Wat</a:t>
          </a:r>
          <a:r>
            <a:rPr lang="en-US" sz="1300" kern="1200" baseline="0"/>
            <a:t> is het bekendste voorbeeld van Humanisme?</a:t>
          </a:r>
          <a:endParaRPr lang="en-US" sz="1300" kern="1200"/>
        </a:p>
      </dsp:txBody>
      <dsp:txXfrm>
        <a:off x="848353" y="1496687"/>
        <a:ext cx="1856250" cy="720000"/>
      </dsp:txXfrm>
    </dsp:sp>
    <dsp:sp modelId="{8905977E-BD57-4FDC-B923-83C741A4BE47}">
      <dsp:nvSpPr>
        <dsp:cNvPr id="0" name=""/>
        <dsp:cNvSpPr/>
      </dsp:nvSpPr>
      <dsp:spPr>
        <a:xfrm>
          <a:off x="3391415" y="11687"/>
          <a:ext cx="1132312" cy="113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F3AE3-0F2F-4701-BAC5-3CA1B73D2538}">
      <dsp:nvSpPr>
        <dsp:cNvPr id="0" name=""/>
        <dsp:cNvSpPr/>
      </dsp:nvSpPr>
      <dsp:spPr>
        <a:xfrm>
          <a:off x="3632728" y="252999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A28ED-2512-4571-B377-EE6060EC8A58}">
      <dsp:nvSpPr>
        <dsp:cNvPr id="0" name=""/>
        <dsp:cNvSpPr/>
      </dsp:nvSpPr>
      <dsp:spPr>
        <a:xfrm>
          <a:off x="3029446" y="1496687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Welke begrippen staan centraal in de positieve psychologie?</a:t>
          </a:r>
        </a:p>
      </dsp:txBody>
      <dsp:txXfrm>
        <a:off x="3029446" y="1496687"/>
        <a:ext cx="1856250" cy="720000"/>
      </dsp:txXfrm>
    </dsp:sp>
    <dsp:sp modelId="{75C01F14-CA1A-48C0-9124-AB300116F9AE}">
      <dsp:nvSpPr>
        <dsp:cNvPr id="0" name=""/>
        <dsp:cNvSpPr/>
      </dsp:nvSpPr>
      <dsp:spPr>
        <a:xfrm>
          <a:off x="2300868" y="2680749"/>
          <a:ext cx="1132312" cy="1132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A923E-8156-4654-BCCA-6D88607A8124}">
      <dsp:nvSpPr>
        <dsp:cNvPr id="0" name=""/>
        <dsp:cNvSpPr/>
      </dsp:nvSpPr>
      <dsp:spPr>
        <a:xfrm>
          <a:off x="2542181" y="2922062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415CF-B0A5-4267-8CA9-66DCB2EEEFC9}">
      <dsp:nvSpPr>
        <dsp:cNvPr id="0" name=""/>
        <dsp:cNvSpPr/>
      </dsp:nvSpPr>
      <dsp:spPr>
        <a:xfrm>
          <a:off x="1938900" y="4165749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300" kern="1200"/>
            <a:t>Volgende week: Cognitieve psychologie</a:t>
          </a:r>
          <a:endParaRPr lang="en-US" sz="1300" kern="1200"/>
        </a:p>
      </dsp:txBody>
      <dsp:txXfrm>
        <a:off x="1938900" y="4165749"/>
        <a:ext cx="185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Stromingen in de Psychologie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Periode 6 -  Les 4</a:t>
            </a:r>
          </a:p>
        </p:txBody>
      </p:sp>
    </p:spTree>
    <p:extLst>
      <p:ext uri="{BB962C8B-B14F-4D97-AF65-F5344CB8AC3E}">
        <p14:creationId xmlns:p14="http://schemas.microsoft.com/office/powerpoint/2010/main" val="418809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C4263D5-8098-4EB6-964C-83A0E23F5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421D91-74B0-4049-948E-92CCA3A6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72D566-7E3B-48D9-84DA-05947F2F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269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Afsluiting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B6D6DA0-5B6F-443E-929A-E13FE103F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163100"/>
              </p:ext>
            </p:extLst>
          </p:nvPr>
        </p:nvGraphicFramePr>
        <p:xfrm>
          <a:off x="904875" y="976313"/>
          <a:ext cx="5734050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6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4B8E3-1BB9-4662-9FC9-57A37D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7A9551-75C3-4AF8-9870-48E7E8954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Herhaling vorige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Humanisme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Carl Rogers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Positieve psychologie en opdracht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Afsluiting</a:t>
            </a:r>
          </a:p>
        </p:txBody>
      </p:sp>
    </p:spTree>
    <p:extLst>
      <p:ext uri="{BB962C8B-B14F-4D97-AF65-F5344CB8AC3E}">
        <p14:creationId xmlns:p14="http://schemas.microsoft.com/office/powerpoint/2010/main" val="304305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A4255-BEED-4113-B27E-D031D271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027048" cy="1499616"/>
          </a:xfrm>
        </p:spPr>
        <p:txBody>
          <a:bodyPr>
            <a:normAutofit/>
          </a:bodyPr>
          <a:lstStyle/>
          <a:p>
            <a:r>
              <a:rPr lang="nl-NL"/>
              <a:t>Vorige week…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CD431F-59E9-491A-9857-71B1C770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2704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/>
              <a:t>Behaviorisme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Ivan Pavlov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John Watson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Edward Thorndike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Burrhus</a:t>
            </a:r>
            <a:r>
              <a:rPr lang="en-US" sz="2000" dirty="0"/>
              <a:t> Skinner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Albert Bandura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0589384-CB8A-4716-AE33-BB13D5CCE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770"/>
          <a:stretch/>
        </p:blipFill>
        <p:spPr>
          <a:xfrm>
            <a:off x="5176026" y="3681150"/>
            <a:ext cx="2223437" cy="290286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B359C6-A7FB-4D45-9CD5-7062F525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85" y="169533"/>
            <a:ext cx="3400425" cy="28384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F3FE29-A527-4001-B6B0-3E11FB302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814" y="3374419"/>
            <a:ext cx="3602797" cy="3516330"/>
          </a:xfrm>
          <a:prstGeom prst="rect">
            <a:avLst/>
          </a:prstGeom>
        </p:spPr>
      </p:pic>
      <p:pic>
        <p:nvPicPr>
          <p:cNvPr id="11" name="Afbeelding 10" descr="Afbeelding met man, stropdas, persoon, muur&#10;&#10;Automatisch gegenereerde beschrijving">
            <a:extLst>
              <a:ext uri="{FF2B5EF4-FFF2-40B4-BE49-F238E27FC236}">
                <a16:creationId xmlns:a16="http://schemas.microsoft.com/office/drawing/2014/main" id="{1FA31F4D-133C-4630-9432-AC0178126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293" y="0"/>
            <a:ext cx="2809875" cy="33718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9F947B-AFCF-4AF6-9EBD-59B099FCB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171" y="2602893"/>
            <a:ext cx="2057400" cy="30289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425C4C-9D66-47C2-85F4-5FB7A2FF8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6025" y="74488"/>
            <a:ext cx="20859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4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nl-NL" sz="3900"/>
              <a:t>Humanisme 	- Abraham Maslow (1908-1970)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nl-NL" sz="1700"/>
              <a:t>Binnen het Humanisme staat de persoonlijke groei van de mens centraal. De gedachte hierachter: een mens zou zich in volle vrijheid moeten kunnen ontwikkelen en zijn behoeften kunnen bevredigen.</a:t>
            </a:r>
          </a:p>
          <a:p>
            <a:endParaRPr lang="nl-NL" sz="1700"/>
          </a:p>
          <a:p>
            <a:r>
              <a:rPr lang="nl-NL" sz="1700"/>
              <a:t>Belangrijkste voorbeeld van het humanisme</a:t>
            </a:r>
            <a:br>
              <a:rPr lang="nl-NL" sz="1700"/>
            </a:br>
            <a:r>
              <a:rPr lang="nl-NL" sz="1700"/>
              <a:t>is de piramide van Maslow</a:t>
            </a:r>
          </a:p>
          <a:p>
            <a:endParaRPr lang="nl-NL" sz="1700"/>
          </a:p>
          <a:p>
            <a:r>
              <a:rPr lang="nl-NL" sz="1700"/>
              <a:t>Gedrag wordt verklaard vanuit</a:t>
            </a:r>
            <a:br>
              <a:rPr lang="nl-NL" sz="1700"/>
            </a:br>
            <a:r>
              <a:rPr lang="nl-NL" sz="1700"/>
              <a:t>deze theorie: het al dan niet kunnen bevredigen</a:t>
            </a:r>
            <a:br>
              <a:rPr lang="nl-NL" sz="1700"/>
            </a:br>
            <a:r>
              <a:rPr lang="nl-NL" sz="1700"/>
              <a:t>van verschillende behoeften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persoon, man, muur, kleding&#10;&#10;Automatisch gegenereerde beschrijving">
            <a:extLst>
              <a:ext uri="{FF2B5EF4-FFF2-40B4-BE49-F238E27FC236}">
                <a16:creationId xmlns:a16="http://schemas.microsoft.com/office/drawing/2014/main" id="{3487E297-3F4E-40DC-8D2B-4A2D3EDE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94" y="711754"/>
            <a:ext cx="3602736" cy="28821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67E7BC5-CD72-4DFE-867B-BAFEEF4FA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99" y="4485484"/>
            <a:ext cx="2880360" cy="16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5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dirty="0"/>
              <a:t>Carl Rogers (1902 – 1987)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nl-NL" sz="1700"/>
              <a:t>Rogers beweert dat mensen van nature goed zijn en niet worden geleid door negatieve drijfveren. Ieder mens is daarbij uniek en de mens moet als één geheel beschouwd worden.</a:t>
            </a:r>
          </a:p>
          <a:p>
            <a:endParaRPr lang="nl-NL" sz="1700"/>
          </a:p>
          <a:p>
            <a:r>
              <a:rPr lang="nl-NL" sz="1700"/>
              <a:t>Hij heeft nogal wat teweeg gebracht in de geestelijke gezondheidszorg. </a:t>
            </a:r>
            <a:br>
              <a:rPr lang="nl-NL" sz="1700"/>
            </a:br>
            <a:r>
              <a:rPr lang="nl-NL" sz="1700"/>
              <a:t>Patiënt werd cliënt en de belevingswereld van de cliënt centraal.</a:t>
            </a:r>
          </a:p>
          <a:p>
            <a:r>
              <a:rPr lang="nl-NL" sz="1700"/>
              <a:t>Deze visie sluit goed aan bij de huidige methodieken, die gericht zijn op zelfredzaamheid en zelfregie.</a:t>
            </a:r>
          </a:p>
          <a:p>
            <a:r>
              <a:rPr lang="nl-NL" sz="1700"/>
              <a:t>De begeleider? Toont onvoorwaardelijke positieve waardering, accepteert en respecteert de cliënt en probeert zich in te leven.</a:t>
            </a:r>
          </a:p>
        </p:txBody>
      </p:sp>
      <p:pic>
        <p:nvPicPr>
          <p:cNvPr id="4" name="Afbeelding 3" descr="Afbeelding met muur, persoon, man, kostuum&#10;&#10;Automatisch gegenereerde beschrijving">
            <a:extLst>
              <a:ext uri="{FF2B5EF4-FFF2-40B4-BE49-F238E27FC236}">
                <a16:creationId xmlns:a16="http://schemas.microsoft.com/office/drawing/2014/main" id="{BC8674FC-930A-4732-BF73-AAF23C78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r="1642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8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418E-2545-4A8B-A66C-1BC38568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Humanistische methoden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42EB06-725A-4E77-A142-DA70D691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128897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b="1" dirty="0"/>
              <a:t>Gordon-methode</a:t>
            </a:r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Motiverende gespreksvoering</a:t>
            </a:r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 err="1"/>
              <a:t>Validation</a:t>
            </a:r>
            <a:endParaRPr lang="nl-NL" b="1" dirty="0"/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 err="1"/>
              <a:t>Gentle</a:t>
            </a:r>
            <a:r>
              <a:rPr lang="nl-NL" b="1" dirty="0"/>
              <a:t> teaching</a:t>
            </a:r>
            <a:br>
              <a:rPr lang="nl-NL" b="1" dirty="0"/>
            </a:br>
            <a:r>
              <a:rPr lang="nl-NL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6660B8A-CE48-40D4-BCE8-19536E131D4B}"/>
              </a:ext>
            </a:extLst>
          </p:cNvPr>
          <p:cNvSpPr txBox="1"/>
          <p:nvPr/>
        </p:nvSpPr>
        <p:spPr>
          <a:xfrm>
            <a:off x="6324600" y="2084832"/>
            <a:ext cx="4981575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Opdracht: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dirty="0"/>
              <a:t>Maak drietallen of groepjes van vier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dirty="0"/>
              <a:t>Ga in je boek op zoek naar deze methodieken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dirty="0"/>
              <a:t>Maak een eigen omschrijving van deze methodieken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dirty="0"/>
              <a:t>Bedenk ook voor welke doelgroep deze methodieken geschikt zijn</a:t>
            </a:r>
          </a:p>
        </p:txBody>
      </p:sp>
    </p:spTree>
    <p:extLst>
      <p:ext uri="{BB962C8B-B14F-4D97-AF65-F5344CB8AC3E}">
        <p14:creationId xmlns:p14="http://schemas.microsoft.com/office/powerpoint/2010/main" val="7511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Humanistische methoden: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b="1" dirty="0"/>
              <a:t>Gordon-methode</a:t>
            </a:r>
            <a:br>
              <a:rPr lang="nl-NL" b="1" dirty="0"/>
            </a:br>
            <a:r>
              <a:rPr lang="nl-NL" dirty="0"/>
              <a:t>Respectvolle communicatie op basis van gelijkwaardigheid. Je luistert actief en iedereen mag zichzelf zijn. Vooral ingezet bij kinderen.</a:t>
            </a: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Motiverende gespreksvoering</a:t>
            </a:r>
            <a:br>
              <a:rPr lang="nl-NL" b="1" dirty="0"/>
            </a:br>
            <a:r>
              <a:rPr lang="nl-NL" dirty="0"/>
              <a:t>Methode om mensen voor te bereiden op veranderingen. Empathie tonen, schenkt ze vertrouwen en gaat mee in de weerstand die ze voelen.</a:t>
            </a: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 err="1"/>
              <a:t>Validation</a:t>
            </a:r>
            <a:br>
              <a:rPr lang="nl-NL" b="1" dirty="0"/>
            </a:br>
            <a:r>
              <a:rPr lang="nl-NL" dirty="0"/>
              <a:t>Veel toegepast bij dementerenden. Je gaat mee in de beleving van de cliënt, zelfs als deze niet op de werkelijkheid berust.</a:t>
            </a: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 err="1"/>
              <a:t>Gentle</a:t>
            </a:r>
            <a:r>
              <a:rPr lang="nl-NL" b="1" dirty="0"/>
              <a:t> teaching</a:t>
            </a:r>
            <a:br>
              <a:rPr lang="nl-NL" b="1" dirty="0"/>
            </a:br>
            <a:r>
              <a:rPr lang="nl-NL" dirty="0"/>
              <a:t>Gaat ervan uit dat mensen behoefte hebben aan verbondenheid, veiligheid, wederkerige, diepe en warme banden met anderen. Dit wordt veelal toegepast binnen de gehandicaptenzorg.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5761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9C04ED-86DD-4B04-8198-878FC377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chemeClr val="tx1"/>
                </a:solidFill>
              </a:rPr>
              <a:t>Positieve psychologie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5561FD-7C93-4D5A-B8C7-AAE5F0B2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 Martin Seligman en Mihaly Csikszentmihalyi</a:t>
            </a:r>
          </a:p>
          <a:p>
            <a:pPr>
              <a:buFont typeface="Wingdings" panose="05000000000000000000" pitchFamily="2" charset="2"/>
              <a:buChar char="Ø"/>
            </a:pPr>
            <a:endParaRPr lang="nl-NL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 Stroming, naast reguliere psychologie, gericht op: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Positieve ervaringen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Positieve eigenschappen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Positieve instituties</a:t>
            </a:r>
          </a:p>
          <a:p>
            <a:pPr>
              <a:buFont typeface="Wingdings" panose="05000000000000000000" pitchFamily="2" charset="2"/>
              <a:buChar char="Ø"/>
            </a:pPr>
            <a:endParaRPr lang="nl-NL">
              <a:solidFill>
                <a:srgbClr val="FFFFFF"/>
              </a:solidFill>
            </a:endParaRPr>
          </a:p>
          <a:p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5C003F-302D-4D02-8238-62EC801E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66032"/>
            <a:ext cx="5455921" cy="35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7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4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48480C-BAAB-43C5-B42F-6733673B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Opdracht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9670FC-99BE-4AF9-A6B9-A82702201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8" r="-1" b="563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C0A8FB-3F54-4C41-892B-2A5377CDE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Verdiep je in positieve psychologie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Bedenk hoe jij positieve psychologie in kan zetten op jouw stageplek</a:t>
            </a:r>
          </a:p>
          <a:p>
            <a:pPr>
              <a:buFont typeface="Wingdings" panose="05000000000000000000" pitchFamily="2" charset="2"/>
              <a:buChar char="Ø"/>
            </a:pPr>
            <a:endParaRPr lang="nl-NL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Schrijf daarvoor een kort plan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olidFill>
                  <a:srgbClr val="FFFFFF"/>
                </a:solidFill>
              </a:rPr>
              <a:t>Bespreek dit in tweetallen</a:t>
            </a:r>
          </a:p>
        </p:txBody>
      </p:sp>
    </p:spTree>
    <p:extLst>
      <p:ext uri="{BB962C8B-B14F-4D97-AF65-F5344CB8AC3E}">
        <p14:creationId xmlns:p14="http://schemas.microsoft.com/office/powerpoint/2010/main" val="3355649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247</Words>
  <Application>Microsoft Office PowerPoint</Application>
  <PresentationFormat>Breedbeeld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Tw Cen MT</vt:lpstr>
      <vt:lpstr>Tw Cen MT Condensed</vt:lpstr>
      <vt:lpstr>Wingdings</vt:lpstr>
      <vt:lpstr>Wingdings 3</vt:lpstr>
      <vt:lpstr>Integraal</vt:lpstr>
      <vt:lpstr>Stromingen in de Psychologie</vt:lpstr>
      <vt:lpstr>Programma</vt:lpstr>
      <vt:lpstr>Vorige week…</vt:lpstr>
      <vt:lpstr>Humanisme  - Abraham Maslow (1908-1970)</vt:lpstr>
      <vt:lpstr>Carl Rogers (1902 – 1987)</vt:lpstr>
      <vt:lpstr>Humanistische methoden</vt:lpstr>
      <vt:lpstr>Humanistische methoden:</vt:lpstr>
      <vt:lpstr>Positieve psychologie</vt:lpstr>
      <vt:lpstr>Opdracht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Stromingen in de Psychologie</dc:title>
  <dc:creator>Marije Solle</dc:creator>
  <cp:lastModifiedBy>Marije Solle</cp:lastModifiedBy>
  <cp:revision>4</cp:revision>
  <dcterms:created xsi:type="dcterms:W3CDTF">2019-11-11T15:01:59Z</dcterms:created>
  <dcterms:modified xsi:type="dcterms:W3CDTF">2019-11-13T16:10:17Z</dcterms:modified>
</cp:coreProperties>
</file>